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7" r:id="rId13"/>
    <p:sldId id="294" r:id="rId14"/>
    <p:sldId id="267" r:id="rId15"/>
    <p:sldId id="298" r:id="rId16"/>
    <p:sldId id="296" r:id="rId17"/>
    <p:sldId id="295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421"/>
  </p:normalViewPr>
  <p:slideViewPr>
    <p:cSldViewPr snapToGrid="0">
      <p:cViewPr>
        <p:scale>
          <a:sx n="82" d="100"/>
          <a:sy n="82" d="100"/>
        </p:scale>
        <p:origin x="73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1DF7B-6D91-6D41-A912-00F7F5C1BBA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5D1B-4DB1-1D4B-A9A0-2661C476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6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Lending Club connects people who need money (borrowers) with people who have money (investors). Hopefully, as an investor you would want to invest in people who showed a profile of having a high probability of paying you back. We will try to create a model that will help predict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A5D1B-4DB1-1D4B-A9A0-2661C4767A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2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FICO credit score is a numerical rating that lenders use to evaluate a person's creditworthiness, or how likely they are to repay loans on time. It ranges from 300 to 850, with higher scores indicating better creditworthiness.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FICO score considers several factors: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Payment history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(whether past bills were paid on time),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Amount of debt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(how much of the available credit is in use),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Length of credit history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(how long accounts have been open),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New credit inquiries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(recent applications for credit),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Credit mix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(types of credit like credit cards, loans).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Lenders use FICO scores to decide whether to approve loans and set interest rates, as it predicts how likely a borrower is to default on payments.</a:t>
            </a: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credit.policy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Shows if a customer meets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</a:rPr>
              <a:t>LendingClub's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 criteria for a loan. "1" means they meet the criteria; "0" means they don’t.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purpose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Tells why the customer wants the loan. Categories include things like "credit card," "debt consolidation," "education," "big purchases," "small business," and "other."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int.rate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interest rate on the loan. It’s shown as a decimal, so 0.11 means an 11% interest rate. Higher rates are given to customers considered riskier.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installment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monthly amount the borrower needs to pay back if they get the loan.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log.annual.inc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log-transformed annual income reported by the borrower. This is used to make income comparisons easier.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dti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Stands for "debt-to-income ratio." This is the borrower’s debt divided by their annual income, indicating how much of their income goes toward paying debts.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fico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borrower’s FICO credit score, which is a measure of their creditworthiness.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days.with.cr.line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How long (in days) the borrower has had access to credit (credit card, line of credit, etc.).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revol.bal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balance still owed on the borrower’s credit cards or similar credit lines at the end of each billing period.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revol.util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percentage of the borrower’s credit line they’re using. For example, if they’re using half of their available credit, this would be 50%.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inq.last.6mths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number of times creditors have checked the borrower’s credit in the last 6 months (often happens when they apply for new credit).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delinq.2yrs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number of times in the past 2 years that the borrower was more than 30 days late on a payment.</a:t>
            </a:r>
          </a:p>
          <a:p>
            <a:pPr algn="l">
              <a:buFont typeface="+mj-lt"/>
              <a:buAutoNum type="arabicPeriod"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pub.rec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number of public records of negative credit events, like bankruptcies or tax liens, in the borrower’s history.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A5D1B-4DB1-1D4B-A9A0-2661C4767A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9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to transform them using dummy variables so Sci-kit will be able to understand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A5D1B-4DB1-1D4B-A9A0-2661C4767A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4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A5D1B-4DB1-1D4B-A9A0-2661C4767A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82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A5D1B-4DB1-1D4B-A9A0-2661C4767A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inq.last.6mths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number of times creditors have checked the borrower’s credit in the last 6 months (often happens when they apply for new credit).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A5D1B-4DB1-1D4B-A9A0-2661C4767A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10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days.with.cr.line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How long (in days) the borrower has had access to credit (credit card, line of credit, etc.).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installment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The monthly amount the borrower needs to pay back if they get the loan.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dirty="0" err="1">
                <a:solidFill>
                  <a:srgbClr val="000000"/>
                </a:solidFill>
                <a:effectLst/>
              </a:rPr>
              <a:t>dti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: Stands for "debt-to-income ratio." This is the borrower’s debt divided by their annual income, indicating how much of their income goes toward paying debts.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A5D1B-4DB1-1D4B-A9A0-2661C4767A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47FA-FD63-E5ED-88D9-AEC3DF617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16B5D-B83A-AECE-8D26-564B85973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1C342-8288-D349-93F1-2B98ABC4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12B7-D621-B04C-9727-EC895EF3A5C1}" type="datetime1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5B42F-35C2-4BD3-B0B8-AE0EF223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98540-DD5B-B336-C3D8-E6FC4FB8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9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12C-5EF6-E147-0777-D3816FFD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B7CCD-1566-2911-9754-7510EB7FE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D594-C20F-D454-5B37-F8FB5A8C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1CE4-222F-3640-AAB2-4E82984146A2}" type="datetime1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5894-7DB9-0F39-32DF-7A4EC78BF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F2361-8290-3F7F-28C1-26443203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8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865959-D752-6BE8-D2F6-9E06774B63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F327D-D329-33E5-9816-09F09B80B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7D7EC-3F70-81D6-4CF7-F978E6F4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C131-0118-0140-8C6A-9E7514A857A2}" type="datetime1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13D28-3E0F-9691-8CDD-A265B9F25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A70C4-E4C7-074C-C3AB-4A0D847A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0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33F1-3A94-4BC9-C4F7-F86CCCCA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0A206-E25F-E2CB-FA3F-F14BA642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CBF0-3306-72C4-8F23-CB7EFA7E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02AA-475A-FC4D-9672-4A146DEA2B86}" type="datetime1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5ACD3-A003-C622-6C2C-9A81F9194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C757-EE3A-3EDD-7301-167F6C8E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77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0182-E890-FCA8-6E2B-6B8E3F06D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94AAD-B826-548A-D733-DAD753335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B72FC-133C-1C91-BF6B-DE2C4A35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6F25-6634-D943-A88A-B0D958F716B3}" type="datetime1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9A3AB-C619-EBCE-4495-EA15CB34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0136-6DAA-0E58-19C5-2BA785C8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3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AB05-56C2-0093-4F55-B6906B11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F2DF7-30BA-B687-75DC-F9E258D4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56934-F99F-C665-9077-EA97D5E52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0194D-E447-21AF-62F3-B68DAFD6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CE1C-9B99-5D44-8EDA-E9258A9B5179}" type="datetime1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CAB7D-7DD0-7F88-C5CD-BB542384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B40CC-3049-A414-7265-3FF71C1A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99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FD05-C38E-1094-A102-C91FA7B20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B880-9B23-E836-1E21-5B40B436F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CFFEB-B7A1-1857-23DD-860B5DC37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8B4FE-9922-2D2E-803F-0C38C42F6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D82EB-3A2C-02F6-F0A8-E207DA3F7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A63651-8DDD-D0AC-86B2-0B8DB8BB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0675-53ED-8140-9CFD-3AE85B5A8142}" type="datetime1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193C2-B01F-55C9-9682-50E1F48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D74F5-0ED1-E489-3FEE-D3825216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5EFC-192E-39C2-505D-0DC4942E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8EE52-5BF1-8EBA-E7DD-69CB0173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0F0F-874A-3F46-B856-06D2390AE6B5}" type="datetime1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1BD86-2B84-7032-78D7-23266C02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5184B-3AF0-7AF1-DF48-E7ACDAAE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5CAB9-A4D1-BBA0-1ACB-1E8E6578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857D-54B6-5547-B90B-700392D684E8}" type="datetime1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C02EB-0835-CE69-DEE9-BEF5C81E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D5EAB-CCA5-7AAE-CCF1-102BC270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2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39F0-28B6-F8AE-FFCB-C88FEC06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03F7-742D-5A2C-309B-2583BBA7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913D8-3B52-ACA6-28C5-32D35C575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12DB5-2F87-1EAC-B14F-517FC20E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12F7-F927-7341-B09C-F11B8E995AF7}" type="datetime1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E7299-6AF0-3711-6405-C7E3EDDD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5E418-D628-409E-A341-97598B44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2793-1A5C-DB54-8DFA-4CE5DE03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00700-EDB6-E119-142D-7CA134E4C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F1EAA-E6E7-EE35-60CB-5C53DB5E5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B35C2-32EA-9167-5908-69738467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566E-9FF6-E14D-8D46-8359483DBFD2}" type="datetime1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734EF-4B9A-7EEC-B576-EC3440F1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36728-4567-AB6C-D66B-6F46FE60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6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BDA98-C8CD-5A26-D829-64A421E5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C9074-B274-1336-1871-D71C0806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3CD03-8B6D-5F4D-6A43-857006C6A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579BD0-3D86-9643-908E-F7AEF50DA831}" type="datetime1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CD9C9-F0BE-9ED1-DE11-D694EB042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62763-5784-6943-28D5-FA52AD09C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4934B7-2894-7745-8382-A27C5288D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4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ndingclu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6C86-38F7-7CF0-2B61-972E801A4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024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CAS Applied Data Science</a:t>
            </a:r>
            <a:br>
              <a:rPr lang="en-US" dirty="0"/>
            </a:br>
            <a:r>
              <a:rPr lang="en-US" sz="4000" dirty="0"/>
              <a:t>Module 3 - Data Analysis and 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A1D0F-5028-0CA8-2309-498A96684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/>
              <a:t>Aref Hosseini</a:t>
            </a:r>
          </a:p>
          <a:p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of Nov.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3678E-20A0-98D7-D709-CEA73057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3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19259-CBDB-D355-6D7F-5F1157171326}"/>
              </a:ext>
            </a:extLst>
          </p:cNvPr>
          <p:cNvSpPr txBox="1"/>
          <p:nvPr/>
        </p:nvSpPr>
        <p:spPr>
          <a:xfrm>
            <a:off x="0" y="0"/>
            <a:ext cx="12068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Logistic Regression Theory</a:t>
            </a:r>
          </a:p>
          <a:p>
            <a:pPr algn="l"/>
            <a:r>
              <a:rPr lang="en-US" sz="2400" dirty="0">
                <a:solidFill>
                  <a:srgbClr val="2D2F31"/>
                </a:solidFill>
                <a:latin typeface="var(--font-stack-text)"/>
              </a:rPr>
              <a:t>Purpose: Classification</a:t>
            </a:r>
          </a:p>
          <a:p>
            <a:pPr algn="l"/>
            <a:r>
              <a:rPr lang="en-US" sz="2400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Evaluation matrices: </a:t>
            </a:r>
          </a:p>
          <a:p>
            <a:pPr algn="l"/>
            <a:r>
              <a:rPr lang="en-US" sz="2400" dirty="0">
                <a:solidFill>
                  <a:srgbClr val="2D2F31"/>
                </a:solidFill>
                <a:latin typeface="var(--font-stack-text)"/>
              </a:rPr>
              <a:t>	</a:t>
            </a:r>
          </a:p>
          <a:p>
            <a:pPr algn="l"/>
            <a:r>
              <a:rPr lang="en-US" sz="2400" b="1" dirty="0">
                <a:solidFill>
                  <a:srgbClr val="2D2F31"/>
                </a:solidFill>
                <a:latin typeface="var(--font-stack-text)"/>
              </a:rPr>
              <a:t>	Accuracy</a:t>
            </a:r>
            <a:r>
              <a:rPr lang="en-US" sz="2400" dirty="0">
                <a:solidFill>
                  <a:srgbClr val="2D2F31"/>
                </a:solidFill>
                <a:latin typeface="var(--font-stack-text)"/>
              </a:rPr>
              <a:t>: 			(TP + TN) / total</a:t>
            </a:r>
          </a:p>
          <a:p>
            <a:pPr algn="l"/>
            <a:r>
              <a:rPr lang="en-US" sz="2400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	</a:t>
            </a:r>
            <a:r>
              <a:rPr lang="en-US" sz="2400" b="1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Misclassification rate</a:t>
            </a:r>
            <a:r>
              <a:rPr lang="en-US" sz="2400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:		(FP + FN) / total</a:t>
            </a:r>
          </a:p>
          <a:p>
            <a:pPr algn="l"/>
            <a:r>
              <a:rPr lang="en-US" sz="2400" dirty="0">
                <a:solidFill>
                  <a:srgbClr val="2D2F31"/>
                </a:solidFill>
                <a:latin typeface="var(--font-stack-text)"/>
              </a:rPr>
              <a:t>	</a:t>
            </a:r>
            <a:endParaRPr lang="en-US" sz="2400" i="0" u="none" strike="noStrike" dirty="0">
              <a:solidFill>
                <a:srgbClr val="2D2F31"/>
              </a:solidFill>
              <a:effectLst/>
              <a:latin typeface="var(--font-stack-text)"/>
            </a:endParaRPr>
          </a:p>
        </p:txBody>
      </p:sp>
      <p:pic>
        <p:nvPicPr>
          <p:cNvPr id="9218" name="Picture 2" descr="How to interpret a confusion matrix for a machine learning model">
            <a:extLst>
              <a:ext uri="{FF2B5EF4-FFF2-40B4-BE49-F238E27FC236}">
                <a16:creationId xmlns:a16="http://schemas.microsoft.com/office/drawing/2014/main" id="{D602197E-6333-B675-E47C-48E3D62E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525" y="261488"/>
            <a:ext cx="5338475" cy="30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3B395-BE24-3CCC-193D-559B47CE61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703" t="23382" r="23064" b="71040"/>
          <a:stretch/>
        </p:blipFill>
        <p:spPr>
          <a:xfrm>
            <a:off x="114300" y="3265945"/>
            <a:ext cx="5040462" cy="603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3910F-9CC5-7E65-5974-808C938D8D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703" t="41331" r="23064" b="53091"/>
          <a:stretch/>
        </p:blipFill>
        <p:spPr>
          <a:xfrm>
            <a:off x="114300" y="4156198"/>
            <a:ext cx="5040462" cy="603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0BB80-E097-11D4-BD9B-EC73D92510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703" t="59579" r="23064" b="33936"/>
          <a:stretch/>
        </p:blipFill>
        <p:spPr>
          <a:xfrm>
            <a:off x="114300" y="5046451"/>
            <a:ext cx="5040462" cy="70212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3CBA4DC-E36E-DAC6-CC72-129D874310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346" t="49491" r="13654" b="28828"/>
          <a:stretch/>
        </p:blipFill>
        <p:spPr>
          <a:xfrm>
            <a:off x="5465687" y="3413248"/>
            <a:ext cx="6612013" cy="1862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A90AE0-27E0-1B5F-CEEF-ACDE86006011}"/>
              </a:ext>
            </a:extLst>
          </p:cNvPr>
          <p:cNvSpPr txBox="1"/>
          <p:nvPr/>
        </p:nvSpPr>
        <p:spPr>
          <a:xfrm>
            <a:off x="5465687" y="5438420"/>
            <a:ext cx="61477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Support is the actual count of each class, it doesn't change based on model predictions. Instead, it helps you interpret the precision, recall, and F1-score by showing how balanced or imbalanced the dataset is.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E5E69CD-02C3-5206-BBD2-6EEBF4F8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0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99E079-85AC-857D-3AB1-4EBBB5E5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11" t="35509" r="18486" b="22044"/>
          <a:stretch/>
        </p:blipFill>
        <p:spPr>
          <a:xfrm>
            <a:off x="540112" y="816428"/>
            <a:ext cx="11651887" cy="570536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6B9278-34F9-513E-0B4B-B3193B3DE490}"/>
              </a:ext>
            </a:extLst>
          </p:cNvPr>
          <p:cNvSpPr txBox="1">
            <a:spLocks/>
          </p:cNvSpPr>
          <p:nvPr/>
        </p:nvSpPr>
        <p:spPr>
          <a:xfrm>
            <a:off x="89940" y="74951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1" dirty="0">
                <a:solidFill>
                  <a:srgbClr val="2D2F31"/>
                </a:solidFill>
                <a:latin typeface="var(--font-stack-text)"/>
              </a:rPr>
              <a:t>Train Test Split, Training, and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1AC3A5-CEAB-2BDF-D0CB-5E6690B2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75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9A15A1-6D07-79BC-3549-6284C6C9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8272AA-038E-1632-AF54-3E0F591E1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63" t="32962" r="18314" b="18931"/>
          <a:stretch/>
        </p:blipFill>
        <p:spPr>
          <a:xfrm>
            <a:off x="1145631" y="844597"/>
            <a:ext cx="9900738" cy="5511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F1124-272F-D932-F8F9-1434B7132A17}"/>
              </a:ext>
            </a:extLst>
          </p:cNvPr>
          <p:cNvSpPr txBox="1"/>
          <p:nvPr/>
        </p:nvSpPr>
        <p:spPr>
          <a:xfrm>
            <a:off x="0" y="39985"/>
            <a:ext cx="610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D2F31"/>
                </a:solidFill>
                <a:latin typeface="var(--font-stack-text)"/>
              </a:rPr>
              <a:t>Identify the Most Important Feature</a:t>
            </a:r>
          </a:p>
        </p:txBody>
      </p:sp>
    </p:spTree>
    <p:extLst>
      <p:ext uri="{BB962C8B-B14F-4D97-AF65-F5344CB8AC3E}">
        <p14:creationId xmlns:p14="http://schemas.microsoft.com/office/powerpoint/2010/main" val="157048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3CDB70-C51C-D5D9-138C-60AF8DB3E991}"/>
              </a:ext>
            </a:extLst>
          </p:cNvPr>
          <p:cNvSpPr txBox="1"/>
          <p:nvPr/>
        </p:nvSpPr>
        <p:spPr>
          <a:xfrm>
            <a:off x="123568" y="55223"/>
            <a:ext cx="112335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Decision Tree:</a:t>
            </a:r>
          </a:p>
          <a:p>
            <a:pPr algn="l"/>
            <a:endParaRPr lang="en-US" i="0" u="none" strike="noStrike" dirty="0">
              <a:solidFill>
                <a:srgbClr val="2D2F31"/>
              </a:solidFill>
              <a:effectLst/>
              <a:latin typeface="var(--font-stack-text)"/>
            </a:endParaRPr>
          </a:p>
          <a:p>
            <a:r>
              <a:rPr lang="en-US" sz="1800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To predict the outcome (by</a:t>
            </a:r>
            <a:r>
              <a:rPr lang="en-US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 classification algorithm</a:t>
            </a:r>
            <a:r>
              <a:rPr lang="en-US" sz="1800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) based on the input. Is a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supervised learning algorithms!</a:t>
            </a:r>
            <a:endParaRPr lang="en-US" sz="1800" i="0" u="none" strike="noStrike" dirty="0">
              <a:solidFill>
                <a:srgbClr val="2D2F31"/>
              </a:solidFill>
              <a:effectLst/>
              <a:latin typeface="var(--font-stack-text)"/>
            </a:endParaRPr>
          </a:p>
          <a:p>
            <a:r>
              <a:rPr lang="en-US" dirty="0">
                <a:solidFill>
                  <a:srgbClr val="2D2F31"/>
                </a:solidFill>
                <a:latin typeface="var(--font-stack-text)"/>
              </a:rPr>
              <a:t>Note that some features are more important than others! Some features could be even noise!</a:t>
            </a:r>
            <a:endParaRPr lang="en-US" sz="1800" i="0" u="none" strike="noStrike" dirty="0">
              <a:solidFill>
                <a:srgbClr val="2D2F31"/>
              </a:solidFill>
              <a:effectLst/>
              <a:latin typeface="var(--font-stack-text)"/>
            </a:endParaRPr>
          </a:p>
          <a:p>
            <a:endParaRPr lang="en-US" i="0" u="none" strike="noStrike" dirty="0">
              <a:solidFill>
                <a:srgbClr val="2D2F31"/>
              </a:solidFill>
              <a:effectLst/>
              <a:latin typeface="var(--font-stack-text)"/>
            </a:endParaRPr>
          </a:p>
        </p:txBody>
      </p:sp>
      <p:pic>
        <p:nvPicPr>
          <p:cNvPr id="3074" name="Picture 2" descr="Decision tree: definition, functioning, and Python code">
            <a:extLst>
              <a:ext uri="{FF2B5EF4-FFF2-40B4-BE49-F238E27FC236}">
                <a16:creationId xmlns:a16="http://schemas.microsoft.com/office/drawing/2014/main" id="{3AB266D8-E220-C016-4F51-59F9FBAA7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2054"/>
            <a:ext cx="7708349" cy="433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47B51-2A38-34A1-28C0-47C6AB3E06CC}"/>
              </a:ext>
            </a:extLst>
          </p:cNvPr>
          <p:cNvSpPr txBox="1"/>
          <p:nvPr/>
        </p:nvSpPr>
        <p:spPr>
          <a:xfrm>
            <a:off x="6347791" y="1783390"/>
            <a:ext cx="56056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Nodes</a:t>
            </a:r>
            <a:r>
              <a:rPr lang="en-US" sz="1800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: represent one feature (input</a:t>
            </a:r>
            <a:r>
              <a:rPr lang="en-US" dirty="0">
                <a:solidFill>
                  <a:srgbClr val="2D2F31"/>
                </a:solidFill>
                <a:latin typeface="var(--font-stack-text)"/>
              </a:rPr>
              <a:t>)</a:t>
            </a:r>
          </a:p>
          <a:p>
            <a:r>
              <a:rPr lang="en-US" sz="1800" b="1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Edges</a:t>
            </a:r>
            <a:r>
              <a:rPr lang="en-US" sz="1800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: The outcome of the split to the next node</a:t>
            </a:r>
          </a:p>
          <a:p>
            <a:endParaRPr lang="en-US" dirty="0">
              <a:solidFill>
                <a:srgbClr val="2D2F31"/>
              </a:solidFill>
              <a:latin typeface="var(--font-stack-text)"/>
            </a:endParaRPr>
          </a:p>
          <a:p>
            <a:r>
              <a:rPr lang="en-US" sz="1800" b="1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Root Node</a:t>
            </a:r>
            <a:r>
              <a:rPr lang="en-US" sz="1800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: the feature that performs the first split</a:t>
            </a:r>
          </a:p>
          <a:p>
            <a:r>
              <a:rPr lang="en-US" b="1" dirty="0">
                <a:solidFill>
                  <a:srgbClr val="2D2F31"/>
                </a:solidFill>
                <a:latin typeface="var(--font-stack-text)"/>
              </a:rPr>
              <a:t>Leaves</a:t>
            </a:r>
            <a:r>
              <a:rPr lang="en-US" dirty="0">
                <a:solidFill>
                  <a:srgbClr val="2D2F31"/>
                </a:solidFill>
                <a:latin typeface="var(--font-stack-text)"/>
              </a:rPr>
              <a:t>: The final nodes that represent the outcome.</a:t>
            </a:r>
            <a:endParaRPr lang="en-US" sz="1800" i="0" u="none" strike="noStrike" dirty="0">
              <a:solidFill>
                <a:srgbClr val="2D2F31"/>
              </a:solidFill>
              <a:effectLst/>
              <a:latin typeface="var(--font-stack-text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B7B9A-9DE2-E05F-B19F-C9F934CFD552}"/>
              </a:ext>
            </a:extLst>
          </p:cNvPr>
          <p:cNvSpPr txBox="1"/>
          <p:nvPr/>
        </p:nvSpPr>
        <p:spPr>
          <a:xfrm>
            <a:off x="7028070" y="3537717"/>
            <a:ext cx="5163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The main weakness of the decision tree is high variance: </a:t>
            </a:r>
          </a:p>
          <a:p>
            <a:r>
              <a:rPr lang="en-US" dirty="0">
                <a:solidFill>
                  <a:srgbClr val="2D2F31"/>
                </a:solidFill>
                <a:latin typeface="var(--font-stack-text)"/>
              </a:rPr>
              <a:t>Different combination of features leads to different outputs. It could also lead to overfitting.</a:t>
            </a:r>
            <a:endParaRPr lang="en-US" sz="1800" i="0" u="none" strike="noStrike" dirty="0">
              <a:solidFill>
                <a:srgbClr val="2D2F31"/>
              </a:solidFill>
              <a:effectLst/>
              <a:latin typeface="var(--font-stack-text)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89B1E-A402-9539-188E-8BED524B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25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1BC161-C5BF-78D4-9B0B-B30F3B802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72" t="38433" r="18450" b="19553"/>
          <a:stretch/>
        </p:blipFill>
        <p:spPr>
          <a:xfrm>
            <a:off x="985157" y="657233"/>
            <a:ext cx="10221685" cy="495596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524703BB-B8E9-0925-4DC9-6827CC81548D}"/>
              </a:ext>
            </a:extLst>
          </p:cNvPr>
          <p:cNvSpPr txBox="1">
            <a:spLocks/>
          </p:cNvSpPr>
          <p:nvPr/>
        </p:nvSpPr>
        <p:spPr>
          <a:xfrm>
            <a:off x="89940" y="74951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1" dirty="0">
                <a:solidFill>
                  <a:srgbClr val="2D2F31"/>
                </a:solidFill>
                <a:latin typeface="var(--font-stack-text)"/>
              </a:rPr>
              <a:t>Training, and evaluation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2FF2AE-8DC7-C005-B3E3-DCC4E004E7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354" t="57172" r="51798" b="35364"/>
          <a:stretch/>
        </p:blipFill>
        <p:spPr>
          <a:xfrm>
            <a:off x="985158" y="5727735"/>
            <a:ext cx="4160280" cy="7970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D0F15-5DF2-1960-4E9E-1ADC12C3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52DA711-2D46-B803-8286-57B870B9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72" t="66781" r="47428" b="19553"/>
          <a:stretch/>
        </p:blipFill>
        <p:spPr>
          <a:xfrm>
            <a:off x="1137557" y="4153546"/>
            <a:ext cx="4958443" cy="16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1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4142C-B0B9-C079-F5A9-7011C28E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E41D2B3-C04C-03CA-9679-F4342090FD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36" t="27084" r="11930" b="23146"/>
          <a:stretch/>
        </p:blipFill>
        <p:spPr>
          <a:xfrm>
            <a:off x="1027870" y="1363287"/>
            <a:ext cx="10136260" cy="483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2A84C7-4681-9B97-D5E7-3324D70C77B5}"/>
              </a:ext>
            </a:extLst>
          </p:cNvPr>
          <p:cNvSpPr txBox="1"/>
          <p:nvPr/>
        </p:nvSpPr>
        <p:spPr>
          <a:xfrm>
            <a:off x="0" y="39985"/>
            <a:ext cx="610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D2F31"/>
                </a:solidFill>
                <a:latin typeface="var(--font-stack-text)"/>
              </a:rPr>
              <a:t>Identify the Most Important Feature</a:t>
            </a:r>
          </a:p>
        </p:txBody>
      </p:sp>
    </p:spTree>
    <p:extLst>
      <p:ext uri="{BB962C8B-B14F-4D97-AF65-F5344CB8AC3E}">
        <p14:creationId xmlns:p14="http://schemas.microsoft.com/office/powerpoint/2010/main" val="201731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41591C-6178-CC6F-A70D-5DA2274AF5D7}"/>
              </a:ext>
            </a:extLst>
          </p:cNvPr>
          <p:cNvSpPr txBox="1"/>
          <p:nvPr/>
        </p:nvSpPr>
        <p:spPr>
          <a:xfrm>
            <a:off x="123568" y="1768096"/>
            <a:ext cx="66790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Bagging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: is the most well-known ensemble method, also known as </a:t>
            </a:r>
            <a:r>
              <a:rPr lang="en-US" b="1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bootstrap aggregation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, and </a:t>
            </a:r>
            <a:r>
              <a:rPr lang="en-US" b="1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boosting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. </a:t>
            </a:r>
          </a:p>
          <a:p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Procedure:</a:t>
            </a:r>
          </a:p>
          <a:p>
            <a:pPr marL="342900" indent="-342900">
              <a:buFont typeface="+mj-lt"/>
              <a:buAutoNum type="arabicPeriod"/>
            </a:pPr>
            <a:endParaRPr lang="en-US" b="0" i="0" u="none" strike="noStrike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A random sample of data in a training set is selected (individual data points can be chosen more than once).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161616"/>
                </a:solidFill>
                <a:latin typeface="IBM Plex Sans" panose="020B0503050203000203" pitchFamily="34" charset="0"/>
              </a:rPr>
              <a:t>T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hese models are then trained independently.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161616"/>
                </a:solidFill>
                <a:latin typeface="IBM Plex Sans" panose="020B0503050203000203" pitchFamily="34" charset="0"/>
              </a:rPr>
              <a:t>T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he average or majority of those predictions yield a more accurate estimate (Less variance).</a:t>
            </a:r>
          </a:p>
          <a:p>
            <a:endParaRPr lang="en-US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8F5C647-CEC8-EA4B-53B3-7E54C23C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95" t="12339" r="4961" b="8641"/>
          <a:stretch/>
        </p:blipFill>
        <p:spPr>
          <a:xfrm>
            <a:off x="6573078" y="1372804"/>
            <a:ext cx="5618922" cy="36529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88EE31-8163-96E6-332D-D5477E0BA9FD}"/>
              </a:ext>
            </a:extLst>
          </p:cNvPr>
          <p:cNvSpPr txBox="1"/>
          <p:nvPr/>
        </p:nvSpPr>
        <p:spPr>
          <a:xfrm>
            <a:off x="123568" y="174492"/>
            <a:ext cx="120684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Ensemble learning methods </a:t>
            </a:r>
            <a:r>
              <a:rPr lang="en-US" sz="2000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are made up of a set of classifiers—e.g. decision trees—and their predictions are aggregated to identify the most popular result. </a:t>
            </a:r>
          </a:p>
          <a:p>
            <a:r>
              <a:rPr lang="en-US" sz="2000" dirty="0">
                <a:solidFill>
                  <a:srgbClr val="161616"/>
                </a:solidFill>
                <a:latin typeface="IBM Plex Sans" panose="020B0503050203000203" pitchFamily="34" charset="0"/>
              </a:rPr>
              <a:t>To overcome the main weakness of the decision tree.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7A0EB-D6B3-6FDE-3BEF-D6A5E99701D1}"/>
              </a:ext>
            </a:extLst>
          </p:cNvPr>
          <p:cNvSpPr txBox="1"/>
          <p:nvPr/>
        </p:nvSpPr>
        <p:spPr>
          <a:xfrm>
            <a:off x="123568" y="5998823"/>
            <a:ext cx="12068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Random Forest: </a:t>
            </a:r>
            <a:r>
              <a:rPr lang="en-US" sz="2000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is</a:t>
            </a:r>
            <a:r>
              <a:rPr lang="en-US" sz="2000" b="1" i="0" u="none" strike="noStrike" dirty="0">
                <a:solidFill>
                  <a:srgbClr val="2D2F31"/>
                </a:solidFill>
                <a:effectLst/>
                <a:latin typeface="var(--font-stack-text)"/>
              </a:rPr>
              <a:t> </a:t>
            </a:r>
            <a:r>
              <a:rPr lang="en-US" sz="2000" b="0" i="0" u="none" strike="noStrike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an extension of the bagging method!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07F037-A35A-4F2B-8F4A-E129865D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4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F6DE9A-4E06-A34D-41E7-79942FFB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77" t="15166" r="8451" b="18275"/>
          <a:stretch/>
        </p:blipFill>
        <p:spPr>
          <a:xfrm>
            <a:off x="1081202" y="988828"/>
            <a:ext cx="10029595" cy="586917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68F9B37-9446-2630-2437-68E2BF549611}"/>
              </a:ext>
            </a:extLst>
          </p:cNvPr>
          <p:cNvSpPr txBox="1">
            <a:spLocks/>
          </p:cNvSpPr>
          <p:nvPr/>
        </p:nvSpPr>
        <p:spPr>
          <a:xfrm>
            <a:off x="89940" y="74951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1" dirty="0">
                <a:solidFill>
                  <a:srgbClr val="2D2F31"/>
                </a:solidFill>
                <a:latin typeface="var(--font-stack-text)"/>
              </a:rPr>
              <a:t>Training, and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8A941-4119-E6A3-BCEE-1A18A150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5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A3FCC7-3105-375E-5D99-3ECEA7F95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3C3775-9180-AC76-5D02-5CA99D7E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1" t="61084" r="47942" b="22044"/>
          <a:stretch/>
        </p:blipFill>
        <p:spPr>
          <a:xfrm>
            <a:off x="0" y="357809"/>
            <a:ext cx="5555888" cy="22678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E7A2A5-EC46-3152-EF75-CAE884C9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354" t="57172" r="51798" b="35364"/>
          <a:stretch/>
        </p:blipFill>
        <p:spPr>
          <a:xfrm>
            <a:off x="163748" y="5000504"/>
            <a:ext cx="4160280" cy="79705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5F23F8-05FA-3EB9-10C0-B1DED3D355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72" t="66781" r="47428" b="19553"/>
          <a:stretch/>
        </p:blipFill>
        <p:spPr>
          <a:xfrm>
            <a:off x="316147" y="3426315"/>
            <a:ext cx="4958443" cy="161205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7FB9DD0-43A5-69CD-8628-E5C717EEB5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677" t="51949" r="43598" b="18275"/>
          <a:stretch/>
        </p:blipFill>
        <p:spPr>
          <a:xfrm>
            <a:off x="6934395" y="2359349"/>
            <a:ext cx="5257605" cy="26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2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861CC90-16F4-B143-6DF9-78E8BB09A0C9}"/>
              </a:ext>
            </a:extLst>
          </p:cNvPr>
          <p:cNvSpPr txBox="1">
            <a:spLocks/>
          </p:cNvSpPr>
          <p:nvPr/>
        </p:nvSpPr>
        <p:spPr>
          <a:xfrm>
            <a:off x="179942" y="170503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source: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https://www.lendingclub.com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Data from 2007 - 2010</a:t>
            </a:r>
          </a:p>
        </p:txBody>
      </p:sp>
      <p:pic>
        <p:nvPicPr>
          <p:cNvPr id="1026" name="Picture 2" descr="LendingClub - Most Loved Workplace®">
            <a:extLst>
              <a:ext uri="{FF2B5EF4-FFF2-40B4-BE49-F238E27FC236}">
                <a16:creationId xmlns:a16="http://schemas.microsoft.com/office/drawing/2014/main" id="{0B168C0D-7810-D54F-F72F-AB1809BB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094" y="0"/>
            <a:ext cx="2768906" cy="7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33DA09-1E9C-5BAB-6976-F4A77A96B4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1" t="25466" r="358" b="10740"/>
          <a:stretch/>
        </p:blipFill>
        <p:spPr>
          <a:xfrm>
            <a:off x="868536" y="1722782"/>
            <a:ext cx="10454927" cy="4387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BCDC7-E87A-6A0B-0882-E8620EF4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7918779-9065-36B5-16F7-64AB79FD586F}"/>
              </a:ext>
            </a:extLst>
          </p:cNvPr>
          <p:cNvSpPr txBox="1">
            <a:spLocks/>
          </p:cNvSpPr>
          <p:nvPr/>
        </p:nvSpPr>
        <p:spPr>
          <a:xfrm>
            <a:off x="179942" y="170503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DF4FED-AF3A-1361-557D-C22B7F5ECADF}"/>
              </a:ext>
            </a:extLst>
          </p:cNvPr>
          <p:cNvGrpSpPr/>
          <p:nvPr/>
        </p:nvGrpSpPr>
        <p:grpSpPr>
          <a:xfrm>
            <a:off x="79583" y="689112"/>
            <a:ext cx="11968492" cy="1964877"/>
            <a:chOff x="511247" y="4518992"/>
            <a:chExt cx="4653749" cy="757266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D1AF35B-F794-248D-ECF7-6A61AC6F7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302" t="40691" r="20137" b="44307"/>
            <a:stretch/>
          </p:blipFill>
          <p:spPr>
            <a:xfrm>
              <a:off x="511247" y="4518992"/>
              <a:ext cx="4240695" cy="757266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F11EF3A-AD0B-C3C5-C89F-90A2347B6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986" t="40954" r="18601" b="44438"/>
            <a:stretch/>
          </p:blipFill>
          <p:spPr>
            <a:xfrm>
              <a:off x="4200244" y="4533190"/>
              <a:ext cx="964752" cy="73738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F9244F-6499-D998-80EA-2F0D332F0ACD}"/>
              </a:ext>
            </a:extLst>
          </p:cNvPr>
          <p:cNvSpPr txBox="1"/>
          <p:nvPr/>
        </p:nvSpPr>
        <p:spPr>
          <a:xfrm>
            <a:off x="70625" y="4025436"/>
            <a:ext cx="120990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credit.policy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Shows if a customer meets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LendingClub's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criteria for a loan. "1" means they meet the criteria; "0" means they don’t.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purpose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Tells why the customer wants the loan. Categories include things like "credit card," "debt consolidation," "education," "big purchases," "small business," and "other.”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int.rate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The interest rate on the loan. It’s shown as a decimal, so 0.11 means an 11% interest rate. Higher rates are given to customers considered riskier.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fico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The borrower’s FICO credit score, which is a measure of their creditworthiness. Depends on several factor: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Payment history</a:t>
            </a:r>
            <a:r>
              <a:rPr lang="en-US" sz="1600" dirty="0">
                <a:solidFill>
                  <a:srgbClr val="000000"/>
                </a:solidFill>
              </a:rPr>
              <a:t>, 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Amount of debt, Length of credit history, etc.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A03440D-3547-D20E-C9C8-CB2E813C1F3B}"/>
              </a:ext>
            </a:extLst>
          </p:cNvPr>
          <p:cNvSpPr/>
          <p:nvPr/>
        </p:nvSpPr>
        <p:spPr>
          <a:xfrm>
            <a:off x="434898" y="1148376"/>
            <a:ext cx="903249" cy="1527716"/>
          </a:xfrm>
          <a:prstGeom prst="round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B3C583-AB4A-78C9-8462-B80EBF73FF55}"/>
              </a:ext>
            </a:extLst>
          </p:cNvPr>
          <p:cNvSpPr/>
          <p:nvPr/>
        </p:nvSpPr>
        <p:spPr>
          <a:xfrm>
            <a:off x="1393902" y="1148376"/>
            <a:ext cx="1215483" cy="1527716"/>
          </a:xfrm>
          <a:prstGeom prst="round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24743C-B1C2-064F-1F2E-AEDE7E060789}"/>
              </a:ext>
            </a:extLst>
          </p:cNvPr>
          <p:cNvSpPr/>
          <p:nvPr/>
        </p:nvSpPr>
        <p:spPr>
          <a:xfrm>
            <a:off x="5567248" y="1148376"/>
            <a:ext cx="376352" cy="1527716"/>
          </a:xfrm>
          <a:prstGeom prst="round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68EBDDA-40EB-45FD-0E48-913BB875838B}"/>
              </a:ext>
            </a:extLst>
          </p:cNvPr>
          <p:cNvSpPr/>
          <p:nvPr/>
        </p:nvSpPr>
        <p:spPr>
          <a:xfrm>
            <a:off x="11062347" y="1148376"/>
            <a:ext cx="903248" cy="152771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5BCD09-4B0A-21F4-4A76-9DA9523A6648}"/>
              </a:ext>
            </a:extLst>
          </p:cNvPr>
          <p:cNvSpPr/>
          <p:nvPr/>
        </p:nvSpPr>
        <p:spPr>
          <a:xfrm>
            <a:off x="2667465" y="1148376"/>
            <a:ext cx="510631" cy="1527716"/>
          </a:xfrm>
          <a:prstGeom prst="round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A55092E-A37C-9577-EC12-6E95EA81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D6B7E-C5E0-8C00-1F9B-533AD6D6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97" y="1184223"/>
            <a:ext cx="8276206" cy="541894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7857747F-1C9A-8378-8DAD-4B3CC75BD8C7}"/>
              </a:ext>
            </a:extLst>
          </p:cNvPr>
          <p:cNvSpPr txBox="1">
            <a:spLocks/>
          </p:cNvSpPr>
          <p:nvPr/>
        </p:nvSpPr>
        <p:spPr>
          <a:xfrm>
            <a:off x="89940" y="74951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Exploratory Data Analysis: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8EE2F-54A0-A838-EA96-F69F2908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3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97DDB-5C81-23E8-7B7D-ECAB21EC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403" y="0"/>
            <a:ext cx="6858000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1696B-EDE7-3810-E8DF-B1F5906DBD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18" t="29505" r="58545" b="66573"/>
          <a:stretch/>
        </p:blipFill>
        <p:spPr>
          <a:xfrm>
            <a:off x="261257" y="1432064"/>
            <a:ext cx="3370217" cy="39673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CAA57A1-3FCF-3EAD-124C-35DA1813CFBB}"/>
              </a:ext>
            </a:extLst>
          </p:cNvPr>
          <p:cNvSpPr txBox="1">
            <a:spLocks/>
          </p:cNvSpPr>
          <p:nvPr/>
        </p:nvSpPr>
        <p:spPr>
          <a:xfrm>
            <a:off x="89940" y="74951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Exploratory Data Analysis: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EC0D0D-9921-53B4-3966-622691E2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FBA302-4547-4CDE-0A53-8363A6E9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61" t="19508" r="37200" b="9893"/>
          <a:stretch/>
        </p:blipFill>
        <p:spPr>
          <a:xfrm>
            <a:off x="454917" y="926926"/>
            <a:ext cx="5160250" cy="54469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65BFE62-9201-425F-B7F8-C2CB8A3F5021}"/>
              </a:ext>
            </a:extLst>
          </p:cNvPr>
          <p:cNvGrpSpPr/>
          <p:nvPr/>
        </p:nvGrpSpPr>
        <p:grpSpPr>
          <a:xfrm>
            <a:off x="6576832" y="894268"/>
            <a:ext cx="5160251" cy="5446932"/>
            <a:chOff x="5896051" y="940541"/>
            <a:chExt cx="4352544" cy="4976917"/>
          </a:xfrm>
        </p:grpSpPr>
        <p:pic>
          <p:nvPicPr>
            <p:cNvPr id="6" name="Picture 5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20D6C668-7C58-C778-CF14-09E57DEC4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635" t="18361" r="42466" b="13611"/>
            <a:stretch/>
          </p:blipFill>
          <p:spPr>
            <a:xfrm>
              <a:off x="5948229" y="940541"/>
              <a:ext cx="4269197" cy="497691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7E55AC-8661-EB48-8C68-EF7BABAFDA24}"/>
                </a:ext>
              </a:extLst>
            </p:cNvPr>
            <p:cNvSpPr/>
            <p:nvPr/>
          </p:nvSpPr>
          <p:spPr>
            <a:xfrm>
              <a:off x="5896051" y="1228954"/>
              <a:ext cx="4352544" cy="49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023A2E2A-B2E8-DFD2-F6EB-2EFF1AF8534B}"/>
              </a:ext>
            </a:extLst>
          </p:cNvPr>
          <p:cNvSpPr txBox="1">
            <a:spLocks/>
          </p:cNvSpPr>
          <p:nvPr/>
        </p:nvSpPr>
        <p:spPr>
          <a:xfrm>
            <a:off x="89940" y="74951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Exploratory Data Analysis: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04CA728-1574-3D01-387F-636CF17C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0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09A3E6F-EE81-4D92-A556-0200E722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30" t="16497" r="629" b="12987"/>
          <a:stretch/>
        </p:blipFill>
        <p:spPr>
          <a:xfrm>
            <a:off x="1219787" y="979715"/>
            <a:ext cx="9752426" cy="543741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ED5B833-76B1-FA3B-1E03-23D6708A17CF}"/>
              </a:ext>
            </a:extLst>
          </p:cNvPr>
          <p:cNvSpPr txBox="1">
            <a:spLocks/>
          </p:cNvSpPr>
          <p:nvPr/>
        </p:nvSpPr>
        <p:spPr>
          <a:xfrm>
            <a:off x="89940" y="74951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Exploratory Data Analysis: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C7064-4462-061F-7239-EA0E94D7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1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D8D18A-33CF-1904-305C-1901E88DE4C5}"/>
              </a:ext>
            </a:extLst>
          </p:cNvPr>
          <p:cNvGrpSpPr/>
          <p:nvPr/>
        </p:nvGrpSpPr>
        <p:grpSpPr>
          <a:xfrm>
            <a:off x="79583" y="836065"/>
            <a:ext cx="11989756" cy="1964877"/>
            <a:chOff x="511247" y="4518992"/>
            <a:chExt cx="4662017" cy="757266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5C202D6-29E7-A2C6-067A-06A2B3DE2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302" t="40691" r="20137" b="44307"/>
            <a:stretch/>
          </p:blipFill>
          <p:spPr>
            <a:xfrm>
              <a:off x="511247" y="4518992"/>
              <a:ext cx="4240695" cy="757266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B37CA35-B775-CC62-DCD3-ABD69CA57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986" t="40954" r="18601" b="44438"/>
            <a:stretch/>
          </p:blipFill>
          <p:spPr>
            <a:xfrm>
              <a:off x="4208512" y="4533190"/>
              <a:ext cx="964752" cy="737388"/>
            </a:xfrm>
            <a:prstGeom prst="rect">
              <a:avLst/>
            </a:prstGeom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8CAF03-F1B6-92C3-FBAD-F0BC84D6DE8A}"/>
              </a:ext>
            </a:extLst>
          </p:cNvPr>
          <p:cNvSpPr/>
          <p:nvPr/>
        </p:nvSpPr>
        <p:spPr>
          <a:xfrm>
            <a:off x="1393902" y="1295329"/>
            <a:ext cx="1215483" cy="1527716"/>
          </a:xfrm>
          <a:prstGeom prst="round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0CDDBB-15F9-5477-FED2-D6DA80993618}"/>
              </a:ext>
            </a:extLst>
          </p:cNvPr>
          <p:cNvSpPr txBox="1">
            <a:spLocks/>
          </p:cNvSpPr>
          <p:nvPr/>
        </p:nvSpPr>
        <p:spPr>
          <a:xfrm>
            <a:off x="89940" y="74951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Setting up the Data</a:t>
            </a:r>
            <a:r>
              <a:rPr lang="en-US" sz="2400" dirty="0"/>
              <a:t>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BE1A57-3589-C4FB-4CA8-02CC46DD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08" t="30405" r="4200" b="24956"/>
          <a:stretch/>
        </p:blipFill>
        <p:spPr>
          <a:xfrm>
            <a:off x="1393902" y="3245469"/>
            <a:ext cx="9797142" cy="350260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BD59D-1A7D-5107-F25B-A9D0286B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5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6A749AD6-E86C-9E9E-E2B8-596D043BD269}"/>
              </a:ext>
            </a:extLst>
          </p:cNvPr>
          <p:cNvSpPr txBox="1">
            <a:spLocks/>
          </p:cNvSpPr>
          <p:nvPr/>
        </p:nvSpPr>
        <p:spPr>
          <a:xfrm>
            <a:off x="89940" y="74951"/>
            <a:ext cx="9144000" cy="518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Setting up the Data</a:t>
            </a:r>
            <a:r>
              <a:rPr lang="en-US" sz="2400" dirty="0"/>
              <a:t>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F95EE58-174A-70F5-24D3-F8285175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67" t="40000" r="18710" b="14762"/>
          <a:stretch/>
        </p:blipFill>
        <p:spPr>
          <a:xfrm>
            <a:off x="3445528" y="136525"/>
            <a:ext cx="8804678" cy="46340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3597D-5B07-B6E4-2152-466EFADE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34B7-2894-7745-8382-A27C5288D643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226D646-25C9-1B51-92EB-A6840763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69" t="26956" r="9242" b="48245"/>
          <a:stretch/>
        </p:blipFill>
        <p:spPr>
          <a:xfrm>
            <a:off x="259601" y="5127037"/>
            <a:ext cx="6371854" cy="14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25358</TotalTime>
  <Words>1230</Words>
  <Application>Microsoft Macintosh PowerPoint</Application>
  <PresentationFormat>Widescreen</PresentationFormat>
  <Paragraphs>108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-webkit-standard</vt:lpstr>
      <vt:lpstr>Aptos</vt:lpstr>
      <vt:lpstr>Aptos Display</vt:lpstr>
      <vt:lpstr>Arial</vt:lpstr>
      <vt:lpstr>Helvetica Neue</vt:lpstr>
      <vt:lpstr>IBM Plex Sans</vt:lpstr>
      <vt:lpstr>var(--font-stack-text)</vt:lpstr>
      <vt:lpstr>Office Theme</vt:lpstr>
      <vt:lpstr>CAS Applied Data Science Module 3 - Data Analysis and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Hosseini, Aref (PKI)</dc:creator>
  <cp:lastModifiedBy>Hosseini, Aref (PKI)</cp:lastModifiedBy>
  <cp:revision>13</cp:revision>
  <dcterms:created xsi:type="dcterms:W3CDTF">2024-11-11T08:41:52Z</dcterms:created>
  <dcterms:modified xsi:type="dcterms:W3CDTF">2024-11-28T23:20:11Z</dcterms:modified>
</cp:coreProperties>
</file>